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503030501040103" pitchFamily="34" charset="0"/>
      <p:regular r:id="rId23"/>
    </p:embeddedFont>
    <p:embeddedFont>
      <p:font typeface="Canva Sans Bold" panose="020B0803030501040103" pitchFamily="34" charset="0"/>
      <p:regular r:id="rId24"/>
      <p:bold r:id="rId25"/>
    </p:embeddedFont>
    <p:embeddedFont>
      <p:font typeface="Playfair Display 1" pitchFamily="2" charset="77"/>
      <p:regular r:id="rId26"/>
    </p:embeddedFont>
    <p:embeddedFont>
      <p:font typeface="Playfair Display 1 Bold" pitchFamily="2" charset="77"/>
      <p:regular r:id="rId27"/>
      <p:bold r:id="rId28"/>
    </p:embeddedFont>
    <p:embeddedFont>
      <p:font typeface="Playfair Display 2 Bold" pitchFamily="2" charset="7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38" autoAdjust="0"/>
  </p:normalViewPr>
  <p:slideViewPr>
    <p:cSldViewPr>
      <p:cViewPr varScale="1">
        <p:scale>
          <a:sx n="85" d="100"/>
          <a:sy n="85" d="100"/>
        </p:scale>
        <p:origin x="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82806" y="6408102"/>
            <a:ext cx="2322389" cy="2357755"/>
          </a:xfrm>
          <a:custGeom>
            <a:avLst/>
            <a:gdLst/>
            <a:ahLst/>
            <a:cxnLst/>
            <a:rect l="l" t="t" r="r" b="b"/>
            <a:pathLst>
              <a:path w="2322389" h="2357755">
                <a:moveTo>
                  <a:pt x="0" y="0"/>
                </a:moveTo>
                <a:lnTo>
                  <a:pt x="2322388" y="0"/>
                </a:lnTo>
                <a:lnTo>
                  <a:pt x="2322388" y="2357755"/>
                </a:lnTo>
                <a:lnTo>
                  <a:pt x="0" y="235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76154" y="2457949"/>
            <a:ext cx="1173569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layfair Display 1 Bold"/>
              </a:rPr>
              <a:t>Business Intelligence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19662" y="4265930"/>
            <a:ext cx="9648676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layfair Display 1 Bold"/>
              </a:rPr>
              <a:t>BADM 557 Group 1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13904" y="1463560"/>
            <a:ext cx="9199849" cy="7359879"/>
          </a:xfrm>
          <a:custGeom>
            <a:avLst/>
            <a:gdLst/>
            <a:ahLst/>
            <a:cxnLst/>
            <a:rect l="l" t="t" r="r" b="b"/>
            <a:pathLst>
              <a:path w="9199849" h="7359879">
                <a:moveTo>
                  <a:pt x="0" y="0"/>
                </a:moveTo>
                <a:lnTo>
                  <a:pt x="9199850" y="0"/>
                </a:lnTo>
                <a:lnTo>
                  <a:pt x="9199850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08997" y="216853"/>
            <a:ext cx="747147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Clustering Outcomes</a:t>
            </a:r>
          </a:p>
        </p:txBody>
      </p:sp>
      <p:sp>
        <p:nvSpPr>
          <p:cNvPr id="4" name="Freeform 4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03861" y="2561587"/>
            <a:ext cx="7700518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Playfair Display 1 Bold"/>
              </a:rPr>
              <a:t>Income Vs RFM Score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47606" y="4154427"/>
            <a:ext cx="7213029" cy="2728983"/>
            <a:chOff x="0" y="0"/>
            <a:chExt cx="1899728" cy="7187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99728" cy="718745"/>
            </a:xfrm>
            <a:custGeom>
              <a:avLst/>
              <a:gdLst/>
              <a:ahLst/>
              <a:cxnLst/>
              <a:rect l="l" t="t" r="r" b="b"/>
              <a:pathLst>
                <a:path w="1899728" h="718745">
                  <a:moveTo>
                    <a:pt x="54740" y="0"/>
                  </a:moveTo>
                  <a:lnTo>
                    <a:pt x="1844988" y="0"/>
                  </a:lnTo>
                  <a:cubicBezTo>
                    <a:pt x="1875220" y="0"/>
                    <a:pt x="1899728" y="24508"/>
                    <a:pt x="1899728" y="54740"/>
                  </a:cubicBezTo>
                  <a:lnTo>
                    <a:pt x="1899728" y="664005"/>
                  </a:lnTo>
                  <a:cubicBezTo>
                    <a:pt x="1899728" y="678523"/>
                    <a:pt x="1893961" y="692446"/>
                    <a:pt x="1883695" y="702712"/>
                  </a:cubicBezTo>
                  <a:cubicBezTo>
                    <a:pt x="1873429" y="712977"/>
                    <a:pt x="1859506" y="718745"/>
                    <a:pt x="1844988" y="718745"/>
                  </a:cubicBezTo>
                  <a:lnTo>
                    <a:pt x="54740" y="718745"/>
                  </a:lnTo>
                  <a:cubicBezTo>
                    <a:pt x="40222" y="718745"/>
                    <a:pt x="26298" y="712977"/>
                    <a:pt x="16033" y="702712"/>
                  </a:cubicBezTo>
                  <a:cubicBezTo>
                    <a:pt x="5767" y="692446"/>
                    <a:pt x="0" y="678523"/>
                    <a:pt x="0" y="664005"/>
                  </a:cubicBezTo>
                  <a:lnTo>
                    <a:pt x="0" y="54740"/>
                  </a:lnTo>
                  <a:cubicBezTo>
                    <a:pt x="0" y="40222"/>
                    <a:pt x="5767" y="26298"/>
                    <a:pt x="16033" y="16033"/>
                  </a:cubicBezTo>
                  <a:cubicBezTo>
                    <a:pt x="26298" y="5767"/>
                    <a:pt x="40222" y="0"/>
                    <a:pt x="5474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28600"/>
              <a:ext cx="1899728" cy="94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00"/>
                </a:lnSpc>
              </a:pPr>
              <a:r>
                <a:rPr lang="en-US" sz="3000">
                  <a:solidFill>
                    <a:srgbClr val="000000">
                      <a:alpha val="80000"/>
                    </a:srgbClr>
                  </a:solidFill>
                  <a:latin typeface="Playfair Display 2 Bold"/>
                </a:rPr>
                <a:t>Each cluster has values in various RFM ranges for different income ranges in each cluster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9043" y="1447397"/>
            <a:ext cx="9598689" cy="7678951"/>
          </a:xfrm>
          <a:custGeom>
            <a:avLst/>
            <a:gdLst/>
            <a:ahLst/>
            <a:cxnLst/>
            <a:rect l="l" t="t" r="r" b="b"/>
            <a:pathLst>
              <a:path w="9598689" h="7678951">
                <a:moveTo>
                  <a:pt x="0" y="0"/>
                </a:moveTo>
                <a:lnTo>
                  <a:pt x="9598689" y="0"/>
                </a:lnTo>
                <a:lnTo>
                  <a:pt x="9598689" y="7678951"/>
                </a:lnTo>
                <a:lnTo>
                  <a:pt x="0" y="7678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08997" y="216853"/>
            <a:ext cx="747147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Clustering Outcomes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4287" y="1686223"/>
            <a:ext cx="7704756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layfair Display 1 Bold"/>
              </a:rPr>
              <a:t>Income Vs Number of Categorical frequencies   </a:t>
            </a:r>
          </a:p>
        </p:txBody>
      </p:sp>
      <p:sp>
        <p:nvSpPr>
          <p:cNvPr id="5" name="Freeform 5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60151" y="3914361"/>
            <a:ext cx="7213029" cy="1483930"/>
            <a:chOff x="0" y="0"/>
            <a:chExt cx="1899728" cy="390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99728" cy="390829"/>
            </a:xfrm>
            <a:custGeom>
              <a:avLst/>
              <a:gdLst/>
              <a:ahLst/>
              <a:cxnLst/>
              <a:rect l="l" t="t" r="r" b="b"/>
              <a:pathLst>
                <a:path w="1899728" h="390829">
                  <a:moveTo>
                    <a:pt x="54740" y="0"/>
                  </a:moveTo>
                  <a:lnTo>
                    <a:pt x="1844988" y="0"/>
                  </a:lnTo>
                  <a:cubicBezTo>
                    <a:pt x="1875220" y="0"/>
                    <a:pt x="1899728" y="24508"/>
                    <a:pt x="1899728" y="54740"/>
                  </a:cubicBezTo>
                  <a:lnTo>
                    <a:pt x="1899728" y="336090"/>
                  </a:lnTo>
                  <a:cubicBezTo>
                    <a:pt x="1899728" y="350608"/>
                    <a:pt x="1893961" y="364531"/>
                    <a:pt x="1883695" y="374796"/>
                  </a:cubicBezTo>
                  <a:cubicBezTo>
                    <a:pt x="1873429" y="385062"/>
                    <a:pt x="1859506" y="390829"/>
                    <a:pt x="1844988" y="390829"/>
                  </a:cubicBezTo>
                  <a:lnTo>
                    <a:pt x="54740" y="390829"/>
                  </a:lnTo>
                  <a:cubicBezTo>
                    <a:pt x="40222" y="390829"/>
                    <a:pt x="26298" y="385062"/>
                    <a:pt x="16033" y="374796"/>
                  </a:cubicBezTo>
                  <a:cubicBezTo>
                    <a:pt x="5767" y="364531"/>
                    <a:pt x="0" y="350608"/>
                    <a:pt x="0" y="336090"/>
                  </a:cubicBezTo>
                  <a:lnTo>
                    <a:pt x="0" y="54740"/>
                  </a:lnTo>
                  <a:cubicBezTo>
                    <a:pt x="0" y="40222"/>
                    <a:pt x="5767" y="26298"/>
                    <a:pt x="16033" y="16033"/>
                  </a:cubicBezTo>
                  <a:cubicBezTo>
                    <a:pt x="26298" y="5767"/>
                    <a:pt x="40222" y="0"/>
                    <a:pt x="5474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1899728" cy="590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00"/>
                </a:lnSpc>
              </a:pPr>
              <a:r>
                <a:rPr lang="en-US" sz="2600">
                  <a:solidFill>
                    <a:srgbClr val="000000">
                      <a:alpha val="80000"/>
                    </a:srgbClr>
                  </a:solidFill>
                  <a:latin typeface="Playfair Display 2 Bold"/>
                </a:rPr>
                <a:t>Catalog and Web purchases show similar distribution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0151" y="6065041"/>
            <a:ext cx="7213029" cy="2454805"/>
            <a:chOff x="0" y="0"/>
            <a:chExt cx="1899728" cy="6465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99728" cy="646533"/>
            </a:xfrm>
            <a:custGeom>
              <a:avLst/>
              <a:gdLst/>
              <a:ahLst/>
              <a:cxnLst/>
              <a:rect l="l" t="t" r="r" b="b"/>
              <a:pathLst>
                <a:path w="1899728" h="646533">
                  <a:moveTo>
                    <a:pt x="54740" y="0"/>
                  </a:moveTo>
                  <a:lnTo>
                    <a:pt x="1844988" y="0"/>
                  </a:lnTo>
                  <a:cubicBezTo>
                    <a:pt x="1875220" y="0"/>
                    <a:pt x="1899728" y="24508"/>
                    <a:pt x="1899728" y="54740"/>
                  </a:cubicBezTo>
                  <a:lnTo>
                    <a:pt x="1899728" y="591793"/>
                  </a:lnTo>
                  <a:cubicBezTo>
                    <a:pt x="1899728" y="606311"/>
                    <a:pt x="1893961" y="620234"/>
                    <a:pt x="1883695" y="630500"/>
                  </a:cubicBezTo>
                  <a:cubicBezTo>
                    <a:pt x="1873429" y="640766"/>
                    <a:pt x="1859506" y="646533"/>
                    <a:pt x="1844988" y="646533"/>
                  </a:cubicBezTo>
                  <a:lnTo>
                    <a:pt x="54740" y="646533"/>
                  </a:lnTo>
                  <a:cubicBezTo>
                    <a:pt x="24508" y="646533"/>
                    <a:pt x="0" y="622025"/>
                    <a:pt x="0" y="591793"/>
                  </a:cubicBezTo>
                  <a:lnTo>
                    <a:pt x="0" y="54740"/>
                  </a:lnTo>
                  <a:cubicBezTo>
                    <a:pt x="0" y="40222"/>
                    <a:pt x="5767" y="26298"/>
                    <a:pt x="16033" y="16033"/>
                  </a:cubicBezTo>
                  <a:cubicBezTo>
                    <a:pt x="26298" y="5767"/>
                    <a:pt x="40222" y="0"/>
                    <a:pt x="5474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00025"/>
              <a:ext cx="1899728" cy="84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00"/>
                </a:lnSpc>
              </a:pPr>
              <a:r>
                <a:rPr lang="en-US" sz="2600">
                  <a:solidFill>
                    <a:srgbClr val="000000">
                      <a:alpha val="80000"/>
                    </a:srgbClr>
                  </a:solidFill>
                  <a:latin typeface="Playfair Display 2 Bold"/>
                </a:rPr>
                <a:t>We see that with the increase in income the number of deal purchases have dropped but the store purchases have increased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76357" y="1463560"/>
            <a:ext cx="9743425" cy="7794740"/>
          </a:xfrm>
          <a:custGeom>
            <a:avLst/>
            <a:gdLst/>
            <a:ahLst/>
            <a:cxnLst/>
            <a:rect l="l" t="t" r="r" b="b"/>
            <a:pathLst>
              <a:path w="9743425" h="7794740">
                <a:moveTo>
                  <a:pt x="0" y="0"/>
                </a:moveTo>
                <a:lnTo>
                  <a:pt x="9743424" y="0"/>
                </a:lnTo>
                <a:lnTo>
                  <a:pt x="9743424" y="7794740"/>
                </a:lnTo>
                <a:lnTo>
                  <a:pt x="0" y="779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25529" y="216853"/>
            <a:ext cx="783840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Clustering Outcomes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93536" y="3310618"/>
            <a:ext cx="3665764" cy="3665764"/>
          </a:xfrm>
          <a:custGeom>
            <a:avLst/>
            <a:gdLst/>
            <a:ahLst/>
            <a:cxnLst/>
            <a:rect l="l" t="t" r="r" b="b"/>
            <a:pathLst>
              <a:path w="3665764" h="3665764">
                <a:moveTo>
                  <a:pt x="0" y="0"/>
                </a:moveTo>
                <a:lnTo>
                  <a:pt x="3665764" y="0"/>
                </a:lnTo>
                <a:lnTo>
                  <a:pt x="3665764" y="3665764"/>
                </a:lnTo>
                <a:lnTo>
                  <a:pt x="0" y="366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142559" y="457200"/>
            <a:ext cx="400288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428625" y="4377418"/>
            <a:ext cx="13311699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"/>
              </a:rPr>
              <a:t>   </a:t>
            </a:r>
            <a:r>
              <a:rPr lang="en-US" sz="2600">
                <a:solidFill>
                  <a:srgbClr val="000000"/>
                </a:solidFill>
                <a:latin typeface="Playfair Display 1 Bold"/>
              </a:rPr>
              <a:t>Demographics</a:t>
            </a:r>
            <a:r>
              <a:rPr lang="en-US" sz="2600">
                <a:solidFill>
                  <a:srgbClr val="000000"/>
                </a:solidFill>
                <a:latin typeface="Playfair Display 1"/>
              </a:rPr>
              <a:t>: Average age 57, mostly married, moderate income ($70,000), graduation-level education.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2817" y="2506073"/>
            <a:ext cx="14556477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Playfair Display 1 Bold"/>
              </a:rPr>
              <a:t>Cluster 0 (Low-Spending, Infrequent Customers)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119" y="5647418"/>
            <a:ext cx="13098882" cy="155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layfair Display 1 Bold"/>
              </a:rPr>
              <a:t>Spending Trends</a:t>
            </a:r>
            <a:r>
              <a:rPr lang="en-US" sz="2599">
                <a:solidFill>
                  <a:srgbClr val="000000"/>
                </a:solidFill>
                <a:latin typeface="Playfair Display 1"/>
              </a:rPr>
              <a:t>: Prefers wines, but overall spends minimally across all categories.</a:t>
            </a:r>
          </a:p>
          <a:p>
            <a:pPr>
              <a:lnSpc>
                <a:spcPts val="4463"/>
              </a:lnSpc>
            </a:pPr>
            <a:endParaRPr lang="en-US" sz="2599">
              <a:solidFill>
                <a:srgbClr val="000000"/>
              </a:solidFill>
              <a:latin typeface="Playfair Display 1"/>
            </a:endParaRPr>
          </a:p>
          <a:p>
            <a:pPr marL="0" lvl="0" indent="0">
              <a:lnSpc>
                <a:spcPts val="4463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Playfair Display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3119" y="7155060"/>
            <a:ext cx="1344035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layfair Display 1 Bold"/>
              </a:rPr>
              <a:t>Insights: </a:t>
            </a:r>
            <a:r>
              <a:rPr lang="en-US" sz="2599">
                <a:solidFill>
                  <a:srgbClr val="000000"/>
                </a:solidFill>
                <a:latin typeface="Playfair Display 1"/>
              </a:rPr>
              <a:t>Indicates budget constraints or low brand engagement.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93536" y="3310618"/>
            <a:ext cx="3665764" cy="3665764"/>
          </a:xfrm>
          <a:custGeom>
            <a:avLst/>
            <a:gdLst/>
            <a:ahLst/>
            <a:cxnLst/>
            <a:rect l="l" t="t" r="r" b="b"/>
            <a:pathLst>
              <a:path w="3665764" h="3665764">
                <a:moveTo>
                  <a:pt x="0" y="0"/>
                </a:moveTo>
                <a:lnTo>
                  <a:pt x="3665764" y="0"/>
                </a:lnTo>
                <a:lnTo>
                  <a:pt x="3665764" y="3665764"/>
                </a:lnTo>
                <a:lnTo>
                  <a:pt x="0" y="366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142559" y="457200"/>
            <a:ext cx="400288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817" y="2506073"/>
            <a:ext cx="14556477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Playfair Display 1 Bold"/>
              </a:rPr>
              <a:t>Cluster 1 (High-Spending, Frequent Customers)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4529" y="3757295"/>
            <a:ext cx="11960679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 Bold"/>
              </a:rPr>
              <a:t>Demographics</a:t>
            </a:r>
            <a:r>
              <a:rPr lang="en-US" sz="2600">
                <a:solidFill>
                  <a:srgbClr val="000000"/>
                </a:solidFill>
                <a:latin typeface="Playfair Display 1"/>
              </a:rPr>
              <a:t>: Demographics: Similar age and marital status to Cluster 0, slightly lower income ($66,000), primarily graduates.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"/>
              </a:rPr>
              <a:t>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layfair Display 1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54529" y="6504577"/>
            <a:ext cx="1344035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layfair Display 1 Bold"/>
              </a:rPr>
              <a:t>Insights: </a:t>
            </a:r>
            <a:r>
              <a:rPr lang="en-US" sz="2600">
                <a:solidFill>
                  <a:srgbClr val="000000"/>
                </a:solidFill>
                <a:latin typeface="Playfair Display 1"/>
              </a:rPr>
              <a:t>Lifestyle likely includes entertaining; shows high brand loyalty and preference for quality.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4529" y="5095875"/>
            <a:ext cx="11960679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 Bold"/>
              </a:rPr>
              <a:t>Spending Trends</a:t>
            </a:r>
            <a:r>
              <a:rPr lang="en-US" sz="2600">
                <a:solidFill>
                  <a:srgbClr val="000000"/>
                </a:solidFill>
                <a:latin typeface="Playfair Display 1"/>
              </a:rPr>
              <a:t>: Spending Trends: High expenditure on premium products, especially wines and meat &amp; fish..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layfair Display 1"/>
            </a:endParaRP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layfair Display 1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93536" y="3310618"/>
            <a:ext cx="3665764" cy="3665764"/>
          </a:xfrm>
          <a:custGeom>
            <a:avLst/>
            <a:gdLst/>
            <a:ahLst/>
            <a:cxnLst/>
            <a:rect l="l" t="t" r="r" b="b"/>
            <a:pathLst>
              <a:path w="3665764" h="3665764">
                <a:moveTo>
                  <a:pt x="0" y="0"/>
                </a:moveTo>
                <a:lnTo>
                  <a:pt x="3665764" y="0"/>
                </a:lnTo>
                <a:lnTo>
                  <a:pt x="3665764" y="3665764"/>
                </a:lnTo>
                <a:lnTo>
                  <a:pt x="0" y="366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142559" y="457200"/>
            <a:ext cx="400288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7619" y="4140170"/>
            <a:ext cx="12818485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layfair Display 1 Bold"/>
              </a:rPr>
              <a:t>Demographics</a:t>
            </a:r>
            <a:r>
              <a:rPr lang="en-US" sz="2599">
                <a:solidFill>
                  <a:srgbClr val="000000"/>
                </a:solidFill>
                <a:latin typeface="Playfair Display 1"/>
              </a:rPr>
              <a:t>: Comparable age and marital status to other clusters, average income ($65,000), mostly graduates.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2817" y="2506073"/>
            <a:ext cx="15942174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Playfair Display 1 Bold"/>
              </a:rPr>
              <a:t>Cluster 2 (Moderate-Spending, Frequent Customers)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187" y="5658757"/>
            <a:ext cx="13053349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layfair Display 1 Bold"/>
              </a:rPr>
              <a:t>Spending Trends</a:t>
            </a:r>
            <a:r>
              <a:rPr lang="en-US" sz="2599">
                <a:solidFill>
                  <a:srgbClr val="000000"/>
                </a:solidFill>
                <a:latin typeface="Playfair Display 1"/>
              </a:rPr>
              <a:t>: Balanced spending across various categories, with a slight focus on wines and meat &amp; fish.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Playfair Display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7619" y="6928757"/>
            <a:ext cx="1344035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layfair Display 1 Bold"/>
              </a:rPr>
              <a:t>Insights:</a:t>
            </a:r>
            <a:r>
              <a:rPr lang="en-US" sz="2599">
                <a:solidFill>
                  <a:srgbClr val="000000"/>
                </a:solidFill>
                <a:latin typeface="Playfair Display 1"/>
              </a:rPr>
              <a:t>Demonstrates diverse interests and potential for targeted upselling.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09083" y="3714750"/>
            <a:ext cx="9869835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000000"/>
                </a:solidFill>
                <a:latin typeface="Playfair Display 1 Bold"/>
              </a:rPr>
              <a:t>Questions?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80483" y="2723233"/>
            <a:ext cx="10555635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000000"/>
                </a:solidFill>
                <a:latin typeface="Playfair Display 1 Bold"/>
              </a:rPr>
              <a:t>Thank You!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72949" y="6013533"/>
            <a:ext cx="4162387" cy="318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"/>
              </a:rPr>
              <a:t>Team -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 Bold"/>
              </a:rPr>
              <a:t>Dwijesh Reddy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"/>
              </a:rPr>
              <a:t>Nikhil Nagendra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"/>
              </a:rPr>
              <a:t>Nikhil Reddy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"/>
              </a:rPr>
              <a:t>Saniya Shah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layfair Display 1"/>
              </a:rPr>
              <a:t>Vyshnavi Gokavarapu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Playfair Display 1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44965"/>
            <a:ext cx="16230600" cy="2559580"/>
            <a:chOff x="0" y="0"/>
            <a:chExt cx="4274726" cy="6741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674128"/>
            </a:xfrm>
            <a:custGeom>
              <a:avLst/>
              <a:gdLst/>
              <a:ahLst/>
              <a:cxnLst/>
              <a:rect l="l" t="t" r="r" b="b"/>
              <a:pathLst>
                <a:path w="4274726" h="674128">
                  <a:moveTo>
                    <a:pt x="16695" y="0"/>
                  </a:moveTo>
                  <a:lnTo>
                    <a:pt x="4258031" y="0"/>
                  </a:lnTo>
                  <a:cubicBezTo>
                    <a:pt x="4267252" y="0"/>
                    <a:pt x="4274726" y="7475"/>
                    <a:pt x="4274726" y="16695"/>
                  </a:cubicBezTo>
                  <a:lnTo>
                    <a:pt x="4274726" y="657433"/>
                  </a:lnTo>
                  <a:cubicBezTo>
                    <a:pt x="4274726" y="661861"/>
                    <a:pt x="4272967" y="666107"/>
                    <a:pt x="4269836" y="669238"/>
                  </a:cubicBezTo>
                  <a:cubicBezTo>
                    <a:pt x="4266705" y="672369"/>
                    <a:pt x="4262459" y="674128"/>
                    <a:pt x="4258031" y="674128"/>
                  </a:cubicBezTo>
                  <a:lnTo>
                    <a:pt x="16695" y="674128"/>
                  </a:lnTo>
                  <a:cubicBezTo>
                    <a:pt x="7475" y="674128"/>
                    <a:pt x="0" y="666653"/>
                    <a:pt x="0" y="657433"/>
                  </a:cubicBezTo>
                  <a:lnTo>
                    <a:pt x="0" y="16695"/>
                  </a:lnTo>
                  <a:cubicBezTo>
                    <a:pt x="0" y="12267"/>
                    <a:pt x="1759" y="8021"/>
                    <a:pt x="4890" y="4890"/>
                  </a:cubicBezTo>
                  <a:cubicBezTo>
                    <a:pt x="8021" y="1759"/>
                    <a:pt x="12267" y="0"/>
                    <a:pt x="1669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00025"/>
              <a:ext cx="4274726" cy="87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5599"/>
                </a:lnSpc>
              </a:pPr>
              <a:r>
                <a:rPr lang="en-US" sz="2799">
                  <a:solidFill>
                    <a:srgbClr val="000000">
                      <a:alpha val="80000"/>
                    </a:srgbClr>
                  </a:solidFill>
                  <a:latin typeface="Playfair Display 2 Bold"/>
                </a:rPr>
                <a:t>Problem Statement - </a:t>
              </a:r>
            </a:p>
            <a:p>
              <a:pPr>
                <a:lnSpc>
                  <a:spcPts val="5599"/>
                </a:lnSpc>
              </a:pPr>
              <a:r>
                <a:rPr lang="en-US" sz="2799">
                  <a:solidFill>
                    <a:srgbClr val="000000">
                      <a:alpha val="80000"/>
                    </a:srgbClr>
                  </a:solidFill>
                  <a:latin typeface="Playfair Display 2 Bold"/>
                </a:rPr>
                <a:t>Understanding customer purchases based of previous spendings and segmenting users 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786082" y="228738"/>
            <a:ext cx="1399206" cy="1599924"/>
          </a:xfrm>
          <a:custGeom>
            <a:avLst/>
            <a:gdLst/>
            <a:ahLst/>
            <a:cxnLst/>
            <a:rect l="l" t="t" r="r" b="b"/>
            <a:pathLst>
              <a:path w="1399206" h="1599924">
                <a:moveTo>
                  <a:pt x="0" y="0"/>
                </a:moveTo>
                <a:lnTo>
                  <a:pt x="1399206" y="0"/>
                </a:lnTo>
                <a:lnTo>
                  <a:pt x="1399206" y="1599924"/>
                </a:lnTo>
                <a:lnTo>
                  <a:pt x="0" y="1599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913005" y="4612391"/>
            <a:ext cx="10481039" cy="3768692"/>
          </a:xfrm>
          <a:custGeom>
            <a:avLst/>
            <a:gdLst/>
            <a:ahLst/>
            <a:cxnLst/>
            <a:rect l="l" t="t" r="r" b="b"/>
            <a:pathLst>
              <a:path w="10481039" h="3768692">
                <a:moveTo>
                  <a:pt x="0" y="0"/>
                </a:moveTo>
                <a:lnTo>
                  <a:pt x="10481040" y="0"/>
                </a:lnTo>
                <a:lnTo>
                  <a:pt x="10481040" y="3768692"/>
                </a:lnTo>
                <a:lnTo>
                  <a:pt x="0" y="3768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897960" y="457200"/>
            <a:ext cx="451112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2091742"/>
            <a:ext cx="9452825" cy="1555188"/>
            <a:chOff x="0" y="0"/>
            <a:chExt cx="2489633" cy="4095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89633" cy="409597"/>
            </a:xfrm>
            <a:custGeom>
              <a:avLst/>
              <a:gdLst/>
              <a:ahLst/>
              <a:cxnLst/>
              <a:rect l="l" t="t" r="r" b="b"/>
              <a:pathLst>
                <a:path w="2489633" h="409597">
                  <a:moveTo>
                    <a:pt x="41769" y="0"/>
                  </a:moveTo>
                  <a:lnTo>
                    <a:pt x="2447864" y="0"/>
                  </a:lnTo>
                  <a:cubicBezTo>
                    <a:pt x="2470932" y="0"/>
                    <a:pt x="2489633" y="18701"/>
                    <a:pt x="2489633" y="41769"/>
                  </a:cubicBezTo>
                  <a:lnTo>
                    <a:pt x="2489633" y="367828"/>
                  </a:lnTo>
                  <a:cubicBezTo>
                    <a:pt x="2489633" y="378906"/>
                    <a:pt x="2485232" y="389530"/>
                    <a:pt x="2477399" y="397363"/>
                  </a:cubicBezTo>
                  <a:cubicBezTo>
                    <a:pt x="2469566" y="405196"/>
                    <a:pt x="2458942" y="409597"/>
                    <a:pt x="2447864" y="409597"/>
                  </a:cubicBezTo>
                  <a:lnTo>
                    <a:pt x="41769" y="409597"/>
                  </a:lnTo>
                  <a:cubicBezTo>
                    <a:pt x="18701" y="409597"/>
                    <a:pt x="0" y="390896"/>
                    <a:pt x="0" y="367828"/>
                  </a:cubicBezTo>
                  <a:lnTo>
                    <a:pt x="0" y="41769"/>
                  </a:lnTo>
                  <a:cubicBezTo>
                    <a:pt x="0" y="30691"/>
                    <a:pt x="4401" y="20067"/>
                    <a:pt x="12234" y="12234"/>
                  </a:cubicBezTo>
                  <a:cubicBezTo>
                    <a:pt x="20067" y="4401"/>
                    <a:pt x="30691" y="0"/>
                    <a:pt x="41769" y="0"/>
                  </a:cubicBezTo>
                  <a:close/>
                </a:path>
              </a:pathLst>
            </a:custGeom>
            <a:solidFill>
              <a:srgbClr val="3D598B">
                <a:alpha val="5686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95275"/>
              <a:ext cx="2489633" cy="704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00"/>
                </a:lnSpc>
              </a:pPr>
              <a:r>
                <a:rPr lang="en-US" sz="3800">
                  <a:solidFill>
                    <a:srgbClr val="FFFFFF">
                      <a:alpha val="56863"/>
                    </a:srgbClr>
                  </a:solidFill>
                  <a:latin typeface="Playfair Display 2 Bold"/>
                </a:rPr>
                <a:t>Exploratory Data Analysis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867616"/>
            <a:ext cx="9452825" cy="1555188"/>
            <a:chOff x="0" y="0"/>
            <a:chExt cx="2489633" cy="409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9633" cy="409597"/>
            </a:xfrm>
            <a:custGeom>
              <a:avLst/>
              <a:gdLst/>
              <a:ahLst/>
              <a:cxnLst/>
              <a:rect l="l" t="t" r="r" b="b"/>
              <a:pathLst>
                <a:path w="2489633" h="409597">
                  <a:moveTo>
                    <a:pt x="41769" y="0"/>
                  </a:moveTo>
                  <a:lnTo>
                    <a:pt x="2447864" y="0"/>
                  </a:lnTo>
                  <a:cubicBezTo>
                    <a:pt x="2470932" y="0"/>
                    <a:pt x="2489633" y="18701"/>
                    <a:pt x="2489633" y="41769"/>
                  </a:cubicBezTo>
                  <a:lnTo>
                    <a:pt x="2489633" y="367828"/>
                  </a:lnTo>
                  <a:cubicBezTo>
                    <a:pt x="2489633" y="378906"/>
                    <a:pt x="2485232" y="389530"/>
                    <a:pt x="2477399" y="397363"/>
                  </a:cubicBezTo>
                  <a:cubicBezTo>
                    <a:pt x="2469566" y="405196"/>
                    <a:pt x="2458942" y="409597"/>
                    <a:pt x="2447864" y="409597"/>
                  </a:cubicBezTo>
                  <a:lnTo>
                    <a:pt x="41769" y="409597"/>
                  </a:lnTo>
                  <a:cubicBezTo>
                    <a:pt x="18701" y="409597"/>
                    <a:pt x="0" y="390896"/>
                    <a:pt x="0" y="367828"/>
                  </a:cubicBezTo>
                  <a:lnTo>
                    <a:pt x="0" y="41769"/>
                  </a:lnTo>
                  <a:cubicBezTo>
                    <a:pt x="0" y="30691"/>
                    <a:pt x="4401" y="20067"/>
                    <a:pt x="12234" y="12234"/>
                  </a:cubicBezTo>
                  <a:cubicBezTo>
                    <a:pt x="20067" y="4401"/>
                    <a:pt x="30691" y="0"/>
                    <a:pt x="41769" y="0"/>
                  </a:cubicBezTo>
                  <a:close/>
                </a:path>
              </a:pathLst>
            </a:custGeom>
            <a:solidFill>
              <a:srgbClr val="3D598B">
                <a:alpha val="5686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76225"/>
              <a:ext cx="2489633" cy="685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0"/>
                </a:lnSpc>
              </a:pPr>
              <a:r>
                <a:rPr lang="en-US" sz="3500">
                  <a:solidFill>
                    <a:srgbClr val="FFFFFF">
                      <a:alpha val="56863"/>
                    </a:srgbClr>
                  </a:solidFill>
                  <a:latin typeface="Playfair Display 2 Bold"/>
                </a:rPr>
                <a:t>K-means Clustering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788837"/>
            <a:ext cx="9452825" cy="1555188"/>
            <a:chOff x="0" y="0"/>
            <a:chExt cx="2489633" cy="4095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89633" cy="409597"/>
            </a:xfrm>
            <a:custGeom>
              <a:avLst/>
              <a:gdLst/>
              <a:ahLst/>
              <a:cxnLst/>
              <a:rect l="l" t="t" r="r" b="b"/>
              <a:pathLst>
                <a:path w="2489633" h="409597">
                  <a:moveTo>
                    <a:pt x="41769" y="0"/>
                  </a:moveTo>
                  <a:lnTo>
                    <a:pt x="2447864" y="0"/>
                  </a:lnTo>
                  <a:cubicBezTo>
                    <a:pt x="2470932" y="0"/>
                    <a:pt x="2489633" y="18701"/>
                    <a:pt x="2489633" y="41769"/>
                  </a:cubicBezTo>
                  <a:lnTo>
                    <a:pt x="2489633" y="367828"/>
                  </a:lnTo>
                  <a:cubicBezTo>
                    <a:pt x="2489633" y="378906"/>
                    <a:pt x="2485232" y="389530"/>
                    <a:pt x="2477399" y="397363"/>
                  </a:cubicBezTo>
                  <a:cubicBezTo>
                    <a:pt x="2469566" y="405196"/>
                    <a:pt x="2458942" y="409597"/>
                    <a:pt x="2447864" y="409597"/>
                  </a:cubicBezTo>
                  <a:lnTo>
                    <a:pt x="41769" y="409597"/>
                  </a:lnTo>
                  <a:cubicBezTo>
                    <a:pt x="18701" y="409597"/>
                    <a:pt x="0" y="390896"/>
                    <a:pt x="0" y="367828"/>
                  </a:cubicBezTo>
                  <a:lnTo>
                    <a:pt x="0" y="41769"/>
                  </a:lnTo>
                  <a:cubicBezTo>
                    <a:pt x="0" y="30691"/>
                    <a:pt x="4401" y="20067"/>
                    <a:pt x="12234" y="12234"/>
                  </a:cubicBezTo>
                  <a:cubicBezTo>
                    <a:pt x="20067" y="4401"/>
                    <a:pt x="30691" y="0"/>
                    <a:pt x="41769" y="0"/>
                  </a:cubicBezTo>
                  <a:close/>
                </a:path>
              </a:pathLst>
            </a:custGeom>
            <a:solidFill>
              <a:srgbClr val="3D598B">
                <a:alpha val="5686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76225"/>
              <a:ext cx="2489633" cy="685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0"/>
                </a:lnSpc>
              </a:pPr>
              <a:r>
                <a:rPr lang="en-US" sz="3500">
                  <a:solidFill>
                    <a:srgbClr val="FFFFFF">
                      <a:alpha val="56863"/>
                    </a:srgbClr>
                  </a:solidFill>
                  <a:latin typeface="Playfair Display 2 Bold"/>
                </a:rPr>
                <a:t>Cluster Profiling and Outcomes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882414" y="2898817"/>
            <a:ext cx="1364530" cy="2103321"/>
          </a:xfrm>
          <a:custGeom>
            <a:avLst/>
            <a:gdLst/>
            <a:ahLst/>
            <a:cxnLst/>
            <a:rect l="l" t="t" r="r" b="b"/>
            <a:pathLst>
              <a:path w="1364530" h="2103321">
                <a:moveTo>
                  <a:pt x="0" y="0"/>
                </a:moveTo>
                <a:lnTo>
                  <a:pt x="1364529" y="0"/>
                </a:lnTo>
                <a:lnTo>
                  <a:pt x="1364529" y="2103321"/>
                </a:lnTo>
                <a:lnTo>
                  <a:pt x="0" y="21033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564041" y="6070455"/>
            <a:ext cx="2205254" cy="2205254"/>
          </a:xfrm>
          <a:custGeom>
            <a:avLst/>
            <a:gdLst/>
            <a:ahLst/>
            <a:cxnLst/>
            <a:rect l="l" t="t" r="r" b="b"/>
            <a:pathLst>
              <a:path w="2205254" h="2205254">
                <a:moveTo>
                  <a:pt x="0" y="0"/>
                </a:moveTo>
                <a:lnTo>
                  <a:pt x="2205254" y="0"/>
                </a:lnTo>
                <a:lnTo>
                  <a:pt x="2205254" y="2205254"/>
                </a:lnTo>
                <a:lnTo>
                  <a:pt x="0" y="2205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742371" y="467352"/>
            <a:ext cx="8803258" cy="981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Playfair Display 1 Bold"/>
              </a:rPr>
              <a:t>Scope and Objectives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3950478"/>
            <a:ext cx="9452825" cy="1555188"/>
            <a:chOff x="0" y="0"/>
            <a:chExt cx="2489633" cy="4095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9633" cy="409597"/>
            </a:xfrm>
            <a:custGeom>
              <a:avLst/>
              <a:gdLst/>
              <a:ahLst/>
              <a:cxnLst/>
              <a:rect l="l" t="t" r="r" b="b"/>
              <a:pathLst>
                <a:path w="2489633" h="409597">
                  <a:moveTo>
                    <a:pt x="41769" y="0"/>
                  </a:moveTo>
                  <a:lnTo>
                    <a:pt x="2447864" y="0"/>
                  </a:lnTo>
                  <a:cubicBezTo>
                    <a:pt x="2470932" y="0"/>
                    <a:pt x="2489633" y="18701"/>
                    <a:pt x="2489633" y="41769"/>
                  </a:cubicBezTo>
                  <a:lnTo>
                    <a:pt x="2489633" y="367828"/>
                  </a:lnTo>
                  <a:cubicBezTo>
                    <a:pt x="2489633" y="378906"/>
                    <a:pt x="2485232" y="389530"/>
                    <a:pt x="2477399" y="397363"/>
                  </a:cubicBezTo>
                  <a:cubicBezTo>
                    <a:pt x="2469566" y="405196"/>
                    <a:pt x="2458942" y="409597"/>
                    <a:pt x="2447864" y="409597"/>
                  </a:cubicBezTo>
                  <a:lnTo>
                    <a:pt x="41769" y="409597"/>
                  </a:lnTo>
                  <a:cubicBezTo>
                    <a:pt x="18701" y="409597"/>
                    <a:pt x="0" y="390896"/>
                    <a:pt x="0" y="367828"/>
                  </a:cubicBezTo>
                  <a:lnTo>
                    <a:pt x="0" y="41769"/>
                  </a:lnTo>
                  <a:cubicBezTo>
                    <a:pt x="0" y="30691"/>
                    <a:pt x="4401" y="20067"/>
                    <a:pt x="12234" y="12234"/>
                  </a:cubicBezTo>
                  <a:cubicBezTo>
                    <a:pt x="20067" y="4401"/>
                    <a:pt x="30691" y="0"/>
                    <a:pt x="41769" y="0"/>
                  </a:cubicBezTo>
                  <a:close/>
                </a:path>
              </a:pathLst>
            </a:custGeom>
            <a:solidFill>
              <a:srgbClr val="3D598B">
                <a:alpha val="5686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95275"/>
              <a:ext cx="2489633" cy="704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00"/>
                </a:lnSpc>
              </a:pPr>
              <a:r>
                <a:rPr lang="en-US" sz="3800">
                  <a:solidFill>
                    <a:srgbClr val="FFFFFF">
                      <a:alpha val="56863"/>
                    </a:srgbClr>
                  </a:solidFill>
                  <a:latin typeface="Playfair Display 2 Bold"/>
                </a:rPr>
                <a:t>Variable Selection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21964" y="1617197"/>
            <a:ext cx="3137336" cy="7641103"/>
          </a:xfrm>
          <a:custGeom>
            <a:avLst/>
            <a:gdLst/>
            <a:ahLst/>
            <a:cxnLst/>
            <a:rect l="l" t="t" r="r" b="b"/>
            <a:pathLst>
              <a:path w="3137336" h="7641103">
                <a:moveTo>
                  <a:pt x="0" y="0"/>
                </a:moveTo>
                <a:lnTo>
                  <a:pt x="3137336" y="0"/>
                </a:lnTo>
                <a:lnTo>
                  <a:pt x="3137336" y="7641103"/>
                </a:lnTo>
                <a:lnTo>
                  <a:pt x="0" y="7641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192111"/>
            <a:ext cx="11817773" cy="1278733"/>
            <a:chOff x="0" y="0"/>
            <a:chExt cx="7728512" cy="836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28512" cy="836258"/>
            </a:xfrm>
            <a:custGeom>
              <a:avLst/>
              <a:gdLst/>
              <a:ahLst/>
              <a:cxnLst/>
              <a:rect l="l" t="t" r="r" b="b"/>
              <a:pathLst>
                <a:path w="7728512" h="836258">
                  <a:moveTo>
                    <a:pt x="7728512" y="418129"/>
                  </a:moveTo>
                  <a:lnTo>
                    <a:pt x="7322112" y="0"/>
                  </a:lnTo>
                  <a:lnTo>
                    <a:pt x="7322112" y="203200"/>
                  </a:lnTo>
                  <a:lnTo>
                    <a:pt x="0" y="203200"/>
                  </a:lnTo>
                  <a:lnTo>
                    <a:pt x="0" y="633058"/>
                  </a:lnTo>
                  <a:lnTo>
                    <a:pt x="7322112" y="633058"/>
                  </a:lnTo>
                  <a:lnTo>
                    <a:pt x="7322112" y="836258"/>
                  </a:lnTo>
                  <a:lnTo>
                    <a:pt x="7728512" y="418129"/>
                  </a:lnTo>
                  <a:close/>
                </a:path>
              </a:pathLst>
            </a:custGeom>
            <a:solidFill>
              <a:srgbClr val="5A76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75"/>
              <a:ext cx="7626912" cy="629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FFFFFF"/>
                  </a:solidFill>
                  <a:latin typeface="Playfair Display 2 Bold"/>
                </a:rPr>
                <a:t>Step 1 - Summary Statistics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559796" y="457200"/>
            <a:ext cx="916840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Exploratory Data Analysis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3434974"/>
            <a:ext cx="11817773" cy="1278733"/>
            <a:chOff x="0" y="0"/>
            <a:chExt cx="7728512" cy="8362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28512" cy="836258"/>
            </a:xfrm>
            <a:custGeom>
              <a:avLst/>
              <a:gdLst/>
              <a:ahLst/>
              <a:cxnLst/>
              <a:rect l="l" t="t" r="r" b="b"/>
              <a:pathLst>
                <a:path w="7728512" h="836258">
                  <a:moveTo>
                    <a:pt x="7728512" y="418129"/>
                  </a:moveTo>
                  <a:lnTo>
                    <a:pt x="7322112" y="0"/>
                  </a:lnTo>
                  <a:lnTo>
                    <a:pt x="7322112" y="203200"/>
                  </a:lnTo>
                  <a:lnTo>
                    <a:pt x="0" y="203200"/>
                  </a:lnTo>
                  <a:lnTo>
                    <a:pt x="0" y="633058"/>
                  </a:lnTo>
                  <a:lnTo>
                    <a:pt x="7322112" y="633058"/>
                  </a:lnTo>
                  <a:lnTo>
                    <a:pt x="7322112" y="836258"/>
                  </a:lnTo>
                  <a:lnTo>
                    <a:pt x="7728512" y="418129"/>
                  </a:lnTo>
                  <a:close/>
                </a:path>
              </a:pathLst>
            </a:custGeom>
            <a:solidFill>
              <a:srgbClr val="5A76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175"/>
              <a:ext cx="7626912" cy="629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FFFFFF"/>
                  </a:solidFill>
                  <a:latin typeface="Playfair Display 2 Bold"/>
                </a:rPr>
                <a:t>Step 2 - Unique values in categorical columns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677838"/>
            <a:ext cx="11817773" cy="1278733"/>
            <a:chOff x="0" y="0"/>
            <a:chExt cx="7728512" cy="8362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8512" cy="836258"/>
            </a:xfrm>
            <a:custGeom>
              <a:avLst/>
              <a:gdLst/>
              <a:ahLst/>
              <a:cxnLst/>
              <a:rect l="l" t="t" r="r" b="b"/>
              <a:pathLst>
                <a:path w="7728512" h="836258">
                  <a:moveTo>
                    <a:pt x="7728512" y="418129"/>
                  </a:moveTo>
                  <a:lnTo>
                    <a:pt x="7322112" y="0"/>
                  </a:lnTo>
                  <a:lnTo>
                    <a:pt x="7322112" y="203200"/>
                  </a:lnTo>
                  <a:lnTo>
                    <a:pt x="0" y="203200"/>
                  </a:lnTo>
                  <a:lnTo>
                    <a:pt x="0" y="633058"/>
                  </a:lnTo>
                  <a:lnTo>
                    <a:pt x="7322112" y="633058"/>
                  </a:lnTo>
                  <a:lnTo>
                    <a:pt x="7322112" y="836258"/>
                  </a:lnTo>
                  <a:lnTo>
                    <a:pt x="7728512" y="418129"/>
                  </a:lnTo>
                  <a:close/>
                </a:path>
              </a:pathLst>
            </a:custGeom>
            <a:solidFill>
              <a:srgbClr val="5A76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175"/>
              <a:ext cx="7626912" cy="629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FFFFFF"/>
                  </a:solidFill>
                  <a:latin typeface="Playfair Display 2 Bold"/>
                </a:rPr>
                <a:t>Step 3 - Dealing with Outliers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956571"/>
            <a:ext cx="11817773" cy="1278733"/>
            <a:chOff x="0" y="0"/>
            <a:chExt cx="7728512" cy="8362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28512" cy="836258"/>
            </a:xfrm>
            <a:custGeom>
              <a:avLst/>
              <a:gdLst/>
              <a:ahLst/>
              <a:cxnLst/>
              <a:rect l="l" t="t" r="r" b="b"/>
              <a:pathLst>
                <a:path w="7728512" h="836258">
                  <a:moveTo>
                    <a:pt x="7728512" y="418129"/>
                  </a:moveTo>
                  <a:lnTo>
                    <a:pt x="7322112" y="0"/>
                  </a:lnTo>
                  <a:lnTo>
                    <a:pt x="7322112" y="203200"/>
                  </a:lnTo>
                  <a:lnTo>
                    <a:pt x="0" y="203200"/>
                  </a:lnTo>
                  <a:lnTo>
                    <a:pt x="0" y="633058"/>
                  </a:lnTo>
                  <a:lnTo>
                    <a:pt x="7322112" y="633058"/>
                  </a:lnTo>
                  <a:lnTo>
                    <a:pt x="7322112" y="836258"/>
                  </a:lnTo>
                  <a:lnTo>
                    <a:pt x="7728512" y="418129"/>
                  </a:lnTo>
                  <a:close/>
                </a:path>
              </a:pathLst>
            </a:custGeom>
            <a:solidFill>
              <a:srgbClr val="5A76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175"/>
              <a:ext cx="7626912" cy="629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FFFFFF"/>
                  </a:solidFill>
                  <a:latin typeface="Playfair Display 2 Bold"/>
                </a:rPr>
                <a:t>Step 4 - Null Values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7235304"/>
            <a:ext cx="11817773" cy="1278733"/>
            <a:chOff x="0" y="0"/>
            <a:chExt cx="7728512" cy="8362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728512" cy="836258"/>
            </a:xfrm>
            <a:custGeom>
              <a:avLst/>
              <a:gdLst/>
              <a:ahLst/>
              <a:cxnLst/>
              <a:rect l="l" t="t" r="r" b="b"/>
              <a:pathLst>
                <a:path w="7728512" h="836258">
                  <a:moveTo>
                    <a:pt x="7728512" y="418129"/>
                  </a:moveTo>
                  <a:lnTo>
                    <a:pt x="7322112" y="0"/>
                  </a:lnTo>
                  <a:lnTo>
                    <a:pt x="7322112" y="203200"/>
                  </a:lnTo>
                  <a:lnTo>
                    <a:pt x="0" y="203200"/>
                  </a:lnTo>
                  <a:lnTo>
                    <a:pt x="0" y="633058"/>
                  </a:lnTo>
                  <a:lnTo>
                    <a:pt x="7322112" y="633058"/>
                  </a:lnTo>
                  <a:lnTo>
                    <a:pt x="7322112" y="836258"/>
                  </a:lnTo>
                  <a:lnTo>
                    <a:pt x="7728512" y="418129"/>
                  </a:lnTo>
                  <a:close/>
                </a:path>
              </a:pathLst>
            </a:custGeom>
            <a:solidFill>
              <a:srgbClr val="5A76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175"/>
              <a:ext cx="7626912" cy="629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FFFFFF"/>
                  </a:solidFill>
                  <a:latin typeface="Playfair Display 2 Bold"/>
                </a:rPr>
                <a:t>Step 5 - Imputing Null values 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27603" y="1631556"/>
            <a:ext cx="6945550" cy="5556440"/>
          </a:xfrm>
          <a:custGeom>
            <a:avLst/>
            <a:gdLst/>
            <a:ahLst/>
            <a:cxnLst/>
            <a:rect l="l" t="t" r="r" b="b"/>
            <a:pathLst>
              <a:path w="6945550" h="5556440">
                <a:moveTo>
                  <a:pt x="0" y="0"/>
                </a:moveTo>
                <a:lnTo>
                  <a:pt x="6945550" y="0"/>
                </a:lnTo>
                <a:lnTo>
                  <a:pt x="6945550" y="5556440"/>
                </a:lnTo>
                <a:lnTo>
                  <a:pt x="0" y="5556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763650"/>
            <a:ext cx="6780433" cy="5424346"/>
          </a:xfrm>
          <a:custGeom>
            <a:avLst/>
            <a:gdLst/>
            <a:ahLst/>
            <a:cxnLst/>
            <a:rect l="l" t="t" r="r" b="b"/>
            <a:pathLst>
              <a:path w="6780433" h="5424346">
                <a:moveTo>
                  <a:pt x="0" y="0"/>
                </a:moveTo>
                <a:lnTo>
                  <a:pt x="6780433" y="0"/>
                </a:lnTo>
                <a:lnTo>
                  <a:pt x="6780433" y="5424346"/>
                </a:lnTo>
                <a:lnTo>
                  <a:pt x="0" y="542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7769021"/>
            <a:ext cx="6780433" cy="1108280"/>
          </a:xfrm>
          <a:custGeom>
            <a:avLst/>
            <a:gdLst/>
            <a:ahLst/>
            <a:cxnLst/>
            <a:rect l="l" t="t" r="r" b="b"/>
            <a:pathLst>
              <a:path w="6780433" h="1108280">
                <a:moveTo>
                  <a:pt x="0" y="0"/>
                </a:moveTo>
                <a:lnTo>
                  <a:pt x="6780433" y="0"/>
                </a:lnTo>
                <a:lnTo>
                  <a:pt x="6780433" y="1108281"/>
                </a:lnTo>
                <a:lnTo>
                  <a:pt x="0" y="1108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4846" y="457199"/>
            <a:ext cx="15630153" cy="981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Playfair Display 1 Bold"/>
              </a:rPr>
              <a:t>Feature Engineering and Variable Selection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5712" y="7818495"/>
            <a:ext cx="4126409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Playfair Display 1 Bold"/>
              </a:rPr>
              <a:t>Demographics</a:t>
            </a:r>
          </a:p>
        </p:txBody>
      </p:sp>
      <p:sp>
        <p:nvSpPr>
          <p:cNvPr id="8" name="Freeform 8"/>
          <p:cNvSpPr/>
          <p:nvPr/>
        </p:nvSpPr>
        <p:spPr>
          <a:xfrm>
            <a:off x="9827603" y="7742033"/>
            <a:ext cx="6945550" cy="1135269"/>
          </a:xfrm>
          <a:custGeom>
            <a:avLst/>
            <a:gdLst/>
            <a:ahLst/>
            <a:cxnLst/>
            <a:rect l="l" t="t" r="r" b="b"/>
            <a:pathLst>
              <a:path w="6945550" h="1135269">
                <a:moveTo>
                  <a:pt x="0" y="0"/>
                </a:moveTo>
                <a:lnTo>
                  <a:pt x="6945550" y="0"/>
                </a:lnTo>
                <a:lnTo>
                  <a:pt x="6945550" y="1135269"/>
                </a:lnTo>
                <a:lnTo>
                  <a:pt x="0" y="113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827603" y="7664032"/>
            <a:ext cx="6945550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layfair Display 1 Bold"/>
              </a:rPr>
              <a:t>Income and Expenditure Distribution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89078" y="2607881"/>
            <a:ext cx="7270222" cy="5863082"/>
          </a:xfrm>
          <a:custGeom>
            <a:avLst/>
            <a:gdLst/>
            <a:ahLst/>
            <a:cxnLst/>
            <a:rect l="l" t="t" r="r" b="b"/>
            <a:pathLst>
              <a:path w="7270222" h="5863082">
                <a:moveTo>
                  <a:pt x="0" y="0"/>
                </a:moveTo>
                <a:lnTo>
                  <a:pt x="7270222" y="0"/>
                </a:lnTo>
                <a:lnTo>
                  <a:pt x="7270222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477045"/>
            <a:ext cx="2124755" cy="2124755"/>
          </a:xfrm>
          <a:custGeom>
            <a:avLst/>
            <a:gdLst/>
            <a:ahLst/>
            <a:cxnLst/>
            <a:rect l="l" t="t" r="r" b="b"/>
            <a:pathLst>
              <a:path w="2124755" h="2124755">
                <a:moveTo>
                  <a:pt x="0" y="0"/>
                </a:moveTo>
                <a:lnTo>
                  <a:pt x="2124755" y="0"/>
                </a:lnTo>
                <a:lnTo>
                  <a:pt x="2124755" y="2124755"/>
                </a:lnTo>
                <a:lnTo>
                  <a:pt x="0" y="212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2885065"/>
            <a:ext cx="8450702" cy="1381290"/>
          </a:xfrm>
          <a:custGeom>
            <a:avLst/>
            <a:gdLst/>
            <a:ahLst/>
            <a:cxnLst/>
            <a:rect l="l" t="t" r="r" b="b"/>
            <a:pathLst>
              <a:path w="8450702" h="1381290">
                <a:moveTo>
                  <a:pt x="0" y="0"/>
                </a:moveTo>
                <a:lnTo>
                  <a:pt x="8450702" y="0"/>
                </a:lnTo>
                <a:lnTo>
                  <a:pt x="8450702" y="1381290"/>
                </a:lnTo>
                <a:lnTo>
                  <a:pt x="0" y="1381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593035" y="457200"/>
            <a:ext cx="8046765" cy="981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Playfair Display 1 Bold"/>
              </a:rPr>
              <a:t>K-means Clustering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0904" y="1610586"/>
            <a:ext cx="858619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layfair Display 1 Bold"/>
              </a:rPr>
              <a:t>Finding Optimal Number of Clusters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166135"/>
            <a:ext cx="845070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layfair Display 1 Bold"/>
              </a:rPr>
              <a:t>Variables considered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25415"/>
            <a:ext cx="21247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layfair Display 1"/>
              </a:rPr>
              <a:t>Recency</a:t>
            </a:r>
          </a:p>
        </p:txBody>
      </p:sp>
      <p:sp>
        <p:nvSpPr>
          <p:cNvPr id="10" name="Freeform 10"/>
          <p:cNvSpPr/>
          <p:nvPr/>
        </p:nvSpPr>
        <p:spPr>
          <a:xfrm>
            <a:off x="4018189" y="4477045"/>
            <a:ext cx="2124755" cy="2124755"/>
          </a:xfrm>
          <a:custGeom>
            <a:avLst/>
            <a:gdLst/>
            <a:ahLst/>
            <a:cxnLst/>
            <a:rect l="l" t="t" r="r" b="b"/>
            <a:pathLst>
              <a:path w="2124755" h="2124755">
                <a:moveTo>
                  <a:pt x="0" y="0"/>
                </a:moveTo>
                <a:lnTo>
                  <a:pt x="2124756" y="0"/>
                </a:lnTo>
                <a:lnTo>
                  <a:pt x="2124756" y="2124755"/>
                </a:lnTo>
                <a:lnTo>
                  <a:pt x="0" y="212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018189" y="5225415"/>
            <a:ext cx="21247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layfair Display 1"/>
              </a:rPr>
              <a:t>Frequency</a:t>
            </a:r>
          </a:p>
        </p:txBody>
      </p:sp>
      <p:sp>
        <p:nvSpPr>
          <p:cNvPr id="12" name="Freeform 12"/>
          <p:cNvSpPr/>
          <p:nvPr/>
        </p:nvSpPr>
        <p:spPr>
          <a:xfrm>
            <a:off x="7003634" y="4477045"/>
            <a:ext cx="2124755" cy="2124755"/>
          </a:xfrm>
          <a:custGeom>
            <a:avLst/>
            <a:gdLst/>
            <a:ahLst/>
            <a:cxnLst/>
            <a:rect l="l" t="t" r="r" b="b"/>
            <a:pathLst>
              <a:path w="2124755" h="2124755">
                <a:moveTo>
                  <a:pt x="0" y="0"/>
                </a:moveTo>
                <a:lnTo>
                  <a:pt x="2124755" y="0"/>
                </a:lnTo>
                <a:lnTo>
                  <a:pt x="2124755" y="2124755"/>
                </a:lnTo>
                <a:lnTo>
                  <a:pt x="0" y="212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003634" y="5225415"/>
            <a:ext cx="21247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layfair Display 1"/>
              </a:rPr>
              <a:t>Monetary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8700" y="7163775"/>
            <a:ext cx="8450702" cy="1381290"/>
          </a:xfrm>
          <a:custGeom>
            <a:avLst/>
            <a:gdLst/>
            <a:ahLst/>
            <a:cxnLst/>
            <a:rect l="l" t="t" r="r" b="b"/>
            <a:pathLst>
              <a:path w="8450702" h="1381290">
                <a:moveTo>
                  <a:pt x="0" y="0"/>
                </a:moveTo>
                <a:lnTo>
                  <a:pt x="8450702" y="0"/>
                </a:lnTo>
                <a:lnTo>
                  <a:pt x="8450702" y="1381290"/>
                </a:lnTo>
                <a:lnTo>
                  <a:pt x="0" y="1381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7563825"/>
            <a:ext cx="8450702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Playfair Display 1 Bold"/>
              </a:rPr>
              <a:t>The Elbow Tip is between 2 to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09596" y="1384759"/>
            <a:ext cx="9313791" cy="7451032"/>
          </a:xfrm>
          <a:custGeom>
            <a:avLst/>
            <a:gdLst/>
            <a:ahLst/>
            <a:cxnLst/>
            <a:rect l="l" t="t" r="r" b="b"/>
            <a:pathLst>
              <a:path w="9313791" h="7451032">
                <a:moveTo>
                  <a:pt x="0" y="0"/>
                </a:moveTo>
                <a:lnTo>
                  <a:pt x="9313791" y="0"/>
                </a:lnTo>
                <a:lnTo>
                  <a:pt x="9313791" y="7451033"/>
                </a:lnTo>
                <a:lnTo>
                  <a:pt x="0" y="745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182469" y="216853"/>
            <a:ext cx="592306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Cluster Profiling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232" y="2325710"/>
            <a:ext cx="7279236" cy="174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4991">
                <a:solidFill>
                  <a:srgbClr val="000000"/>
                </a:solidFill>
                <a:latin typeface="Playfair Display 1 Bold"/>
              </a:rPr>
              <a:t>Types of Demographics observed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232" y="4385740"/>
            <a:ext cx="7279236" cy="287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995" lvl="1" indent="-353498">
              <a:lnSpc>
                <a:spcPts val="4584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Playfair Display 1"/>
              </a:rPr>
              <a:t>Parents </a:t>
            </a:r>
          </a:p>
          <a:p>
            <a:pPr marL="706995" lvl="1" indent="-353498">
              <a:lnSpc>
                <a:spcPts val="4584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Playfair Display 1"/>
              </a:rPr>
              <a:t>Education </a:t>
            </a:r>
          </a:p>
          <a:p>
            <a:pPr marL="706995" lvl="1" indent="-353498">
              <a:lnSpc>
                <a:spcPts val="4584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Playfair Display 1"/>
              </a:rPr>
              <a:t>Income </a:t>
            </a:r>
          </a:p>
          <a:p>
            <a:pPr marL="706995" lvl="1" indent="-353498">
              <a:lnSpc>
                <a:spcPts val="4584"/>
              </a:lnSpc>
              <a:buFont typeface="Arial"/>
              <a:buChar char="•"/>
            </a:pPr>
            <a:r>
              <a:rPr lang="en-US" sz="3274">
                <a:solidFill>
                  <a:srgbClr val="000000"/>
                </a:solidFill>
                <a:latin typeface="Playfair Display 1"/>
              </a:rPr>
              <a:t>Spend Analysis based on House hold size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59451" y="1463560"/>
            <a:ext cx="9199849" cy="7359879"/>
          </a:xfrm>
          <a:custGeom>
            <a:avLst/>
            <a:gdLst/>
            <a:ahLst/>
            <a:cxnLst/>
            <a:rect l="l" t="t" r="r" b="b"/>
            <a:pathLst>
              <a:path w="9199849" h="7359879">
                <a:moveTo>
                  <a:pt x="0" y="0"/>
                </a:moveTo>
                <a:lnTo>
                  <a:pt x="9199849" y="0"/>
                </a:lnTo>
                <a:lnTo>
                  <a:pt x="9199849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08997" y="216853"/>
            <a:ext cx="747147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Clustering Outcomes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3990" y="1486262"/>
            <a:ext cx="4977259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layfair Display 1 Bold"/>
              </a:rPr>
              <a:t>Income vs RFM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846422" y="4505630"/>
            <a:ext cx="7213029" cy="1362151"/>
            <a:chOff x="0" y="0"/>
            <a:chExt cx="1899728" cy="3587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9728" cy="358756"/>
            </a:xfrm>
            <a:custGeom>
              <a:avLst/>
              <a:gdLst/>
              <a:ahLst/>
              <a:cxnLst/>
              <a:rect l="l" t="t" r="r" b="b"/>
              <a:pathLst>
                <a:path w="1899728" h="358756">
                  <a:moveTo>
                    <a:pt x="54740" y="0"/>
                  </a:moveTo>
                  <a:lnTo>
                    <a:pt x="1844988" y="0"/>
                  </a:lnTo>
                  <a:cubicBezTo>
                    <a:pt x="1875220" y="0"/>
                    <a:pt x="1899728" y="24508"/>
                    <a:pt x="1899728" y="54740"/>
                  </a:cubicBezTo>
                  <a:lnTo>
                    <a:pt x="1899728" y="304016"/>
                  </a:lnTo>
                  <a:cubicBezTo>
                    <a:pt x="1899728" y="318534"/>
                    <a:pt x="1893961" y="332457"/>
                    <a:pt x="1883695" y="342723"/>
                  </a:cubicBezTo>
                  <a:cubicBezTo>
                    <a:pt x="1873429" y="352989"/>
                    <a:pt x="1859506" y="358756"/>
                    <a:pt x="1844988" y="358756"/>
                  </a:cubicBezTo>
                  <a:lnTo>
                    <a:pt x="54740" y="358756"/>
                  </a:lnTo>
                  <a:cubicBezTo>
                    <a:pt x="40222" y="358756"/>
                    <a:pt x="26298" y="352989"/>
                    <a:pt x="16033" y="342723"/>
                  </a:cubicBezTo>
                  <a:cubicBezTo>
                    <a:pt x="5767" y="332457"/>
                    <a:pt x="0" y="318534"/>
                    <a:pt x="0" y="304016"/>
                  </a:cubicBezTo>
                  <a:lnTo>
                    <a:pt x="0" y="54740"/>
                  </a:lnTo>
                  <a:cubicBezTo>
                    <a:pt x="0" y="40222"/>
                    <a:pt x="5767" y="26298"/>
                    <a:pt x="16033" y="16033"/>
                  </a:cubicBezTo>
                  <a:cubicBezTo>
                    <a:pt x="26298" y="5767"/>
                    <a:pt x="40222" y="0"/>
                    <a:pt x="5474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00025"/>
              <a:ext cx="1899728" cy="558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000000">
                      <a:alpha val="80000"/>
                    </a:srgbClr>
                  </a:solidFill>
                  <a:latin typeface="Playfair Display 2 Bold"/>
                </a:rPr>
                <a:t>Similarities between Spend and Frequency distribution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6965" y="2706014"/>
            <a:ext cx="7213029" cy="902046"/>
            <a:chOff x="0" y="0"/>
            <a:chExt cx="1899728" cy="2375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99728" cy="237576"/>
            </a:xfrm>
            <a:custGeom>
              <a:avLst/>
              <a:gdLst/>
              <a:ahLst/>
              <a:cxnLst/>
              <a:rect l="l" t="t" r="r" b="b"/>
              <a:pathLst>
                <a:path w="1899728" h="237576">
                  <a:moveTo>
                    <a:pt x="54740" y="0"/>
                  </a:moveTo>
                  <a:lnTo>
                    <a:pt x="1844988" y="0"/>
                  </a:lnTo>
                  <a:cubicBezTo>
                    <a:pt x="1875220" y="0"/>
                    <a:pt x="1899728" y="24508"/>
                    <a:pt x="1899728" y="54740"/>
                  </a:cubicBezTo>
                  <a:lnTo>
                    <a:pt x="1899728" y="182836"/>
                  </a:lnTo>
                  <a:cubicBezTo>
                    <a:pt x="1899728" y="197354"/>
                    <a:pt x="1893961" y="211277"/>
                    <a:pt x="1883695" y="221543"/>
                  </a:cubicBezTo>
                  <a:cubicBezTo>
                    <a:pt x="1873429" y="231809"/>
                    <a:pt x="1859506" y="237576"/>
                    <a:pt x="1844988" y="237576"/>
                  </a:cubicBezTo>
                  <a:lnTo>
                    <a:pt x="54740" y="237576"/>
                  </a:lnTo>
                  <a:cubicBezTo>
                    <a:pt x="24508" y="237576"/>
                    <a:pt x="0" y="213068"/>
                    <a:pt x="0" y="182836"/>
                  </a:cubicBezTo>
                  <a:lnTo>
                    <a:pt x="0" y="54740"/>
                  </a:lnTo>
                  <a:cubicBezTo>
                    <a:pt x="0" y="40222"/>
                    <a:pt x="5767" y="26298"/>
                    <a:pt x="16033" y="16033"/>
                  </a:cubicBezTo>
                  <a:cubicBezTo>
                    <a:pt x="26298" y="5767"/>
                    <a:pt x="40222" y="0"/>
                    <a:pt x="5474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00025"/>
              <a:ext cx="1899728" cy="43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000000">
                      <a:alpha val="80000"/>
                    </a:srgbClr>
                  </a:solidFill>
                  <a:latin typeface="Playfair Display 2 Bold"/>
                </a:rPr>
                <a:t>Each cluster defines a different distribution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6965" y="6305245"/>
            <a:ext cx="7213029" cy="902046"/>
            <a:chOff x="0" y="0"/>
            <a:chExt cx="1899728" cy="2375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99728" cy="237576"/>
            </a:xfrm>
            <a:custGeom>
              <a:avLst/>
              <a:gdLst/>
              <a:ahLst/>
              <a:cxnLst/>
              <a:rect l="l" t="t" r="r" b="b"/>
              <a:pathLst>
                <a:path w="1899728" h="237576">
                  <a:moveTo>
                    <a:pt x="54740" y="0"/>
                  </a:moveTo>
                  <a:lnTo>
                    <a:pt x="1844988" y="0"/>
                  </a:lnTo>
                  <a:cubicBezTo>
                    <a:pt x="1875220" y="0"/>
                    <a:pt x="1899728" y="24508"/>
                    <a:pt x="1899728" y="54740"/>
                  </a:cubicBezTo>
                  <a:lnTo>
                    <a:pt x="1899728" y="182836"/>
                  </a:lnTo>
                  <a:cubicBezTo>
                    <a:pt x="1899728" y="197354"/>
                    <a:pt x="1893961" y="211277"/>
                    <a:pt x="1883695" y="221543"/>
                  </a:cubicBezTo>
                  <a:cubicBezTo>
                    <a:pt x="1873429" y="231809"/>
                    <a:pt x="1859506" y="237576"/>
                    <a:pt x="1844988" y="237576"/>
                  </a:cubicBezTo>
                  <a:lnTo>
                    <a:pt x="54740" y="237576"/>
                  </a:lnTo>
                  <a:cubicBezTo>
                    <a:pt x="24508" y="237576"/>
                    <a:pt x="0" y="213068"/>
                    <a:pt x="0" y="182836"/>
                  </a:cubicBezTo>
                  <a:lnTo>
                    <a:pt x="0" y="54740"/>
                  </a:lnTo>
                  <a:cubicBezTo>
                    <a:pt x="0" y="40222"/>
                    <a:pt x="5767" y="26298"/>
                    <a:pt x="16033" y="16033"/>
                  </a:cubicBezTo>
                  <a:cubicBezTo>
                    <a:pt x="26298" y="5767"/>
                    <a:pt x="40222" y="0"/>
                    <a:pt x="5474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00025"/>
              <a:ext cx="1899728" cy="43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000000">
                      <a:alpha val="80000"/>
                    </a:srgbClr>
                  </a:solidFill>
                  <a:latin typeface="Playfair Display 2 Bold"/>
                </a:rPr>
                <a:t>Observed normal distribution in Recency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67056" y="1306603"/>
            <a:ext cx="9735119" cy="7673795"/>
          </a:xfrm>
          <a:custGeom>
            <a:avLst/>
            <a:gdLst/>
            <a:ahLst/>
            <a:cxnLst/>
            <a:rect l="l" t="t" r="r" b="b"/>
            <a:pathLst>
              <a:path w="9735119" h="7673795">
                <a:moveTo>
                  <a:pt x="0" y="0"/>
                </a:moveTo>
                <a:lnTo>
                  <a:pt x="9735119" y="0"/>
                </a:lnTo>
                <a:lnTo>
                  <a:pt x="9735119" y="7673794"/>
                </a:lnTo>
                <a:lnTo>
                  <a:pt x="0" y="767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" b="-7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08997" y="216853"/>
            <a:ext cx="747147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Playfair Display 1 Bold"/>
              </a:rPr>
              <a:t>Clustering Outcomes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4993" y="2577406"/>
            <a:ext cx="7432063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layfair Display 1 Bold"/>
              </a:rPr>
              <a:t>Income vs Spend of Each Product</a:t>
            </a:r>
          </a:p>
        </p:txBody>
      </p:sp>
      <p:sp>
        <p:nvSpPr>
          <p:cNvPr id="5" name="Freeform 5"/>
          <p:cNvSpPr/>
          <p:nvPr/>
        </p:nvSpPr>
        <p:spPr>
          <a:xfrm>
            <a:off x="14769295" y="9344025"/>
            <a:ext cx="3361029" cy="560171"/>
          </a:xfrm>
          <a:custGeom>
            <a:avLst/>
            <a:gdLst/>
            <a:ahLst/>
            <a:cxnLst/>
            <a:rect l="l" t="t" r="r" b="b"/>
            <a:pathLst>
              <a:path w="3361029" h="560171">
                <a:moveTo>
                  <a:pt x="0" y="0"/>
                </a:moveTo>
                <a:lnTo>
                  <a:pt x="3361029" y="0"/>
                </a:lnTo>
                <a:lnTo>
                  <a:pt x="3361029" y="560171"/>
                </a:lnTo>
                <a:lnTo>
                  <a:pt x="0" y="560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54027" y="4791380"/>
            <a:ext cx="7213029" cy="2728983"/>
            <a:chOff x="0" y="0"/>
            <a:chExt cx="1899728" cy="7187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99728" cy="718745"/>
            </a:xfrm>
            <a:custGeom>
              <a:avLst/>
              <a:gdLst/>
              <a:ahLst/>
              <a:cxnLst/>
              <a:rect l="l" t="t" r="r" b="b"/>
              <a:pathLst>
                <a:path w="1899728" h="718745">
                  <a:moveTo>
                    <a:pt x="54740" y="0"/>
                  </a:moveTo>
                  <a:lnTo>
                    <a:pt x="1844988" y="0"/>
                  </a:lnTo>
                  <a:cubicBezTo>
                    <a:pt x="1875220" y="0"/>
                    <a:pt x="1899728" y="24508"/>
                    <a:pt x="1899728" y="54740"/>
                  </a:cubicBezTo>
                  <a:lnTo>
                    <a:pt x="1899728" y="664005"/>
                  </a:lnTo>
                  <a:cubicBezTo>
                    <a:pt x="1899728" y="678523"/>
                    <a:pt x="1893961" y="692446"/>
                    <a:pt x="1883695" y="702712"/>
                  </a:cubicBezTo>
                  <a:cubicBezTo>
                    <a:pt x="1873429" y="712977"/>
                    <a:pt x="1859506" y="718745"/>
                    <a:pt x="1844988" y="718745"/>
                  </a:cubicBezTo>
                  <a:lnTo>
                    <a:pt x="54740" y="718745"/>
                  </a:lnTo>
                  <a:cubicBezTo>
                    <a:pt x="40222" y="718745"/>
                    <a:pt x="26298" y="712977"/>
                    <a:pt x="16033" y="702712"/>
                  </a:cubicBezTo>
                  <a:cubicBezTo>
                    <a:pt x="5767" y="692446"/>
                    <a:pt x="0" y="678523"/>
                    <a:pt x="0" y="664005"/>
                  </a:cubicBezTo>
                  <a:lnTo>
                    <a:pt x="0" y="54740"/>
                  </a:lnTo>
                  <a:cubicBezTo>
                    <a:pt x="0" y="40222"/>
                    <a:pt x="5767" y="26298"/>
                    <a:pt x="16033" y="16033"/>
                  </a:cubicBezTo>
                  <a:cubicBezTo>
                    <a:pt x="26298" y="5767"/>
                    <a:pt x="40222" y="0"/>
                    <a:pt x="5474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1899728" cy="918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2799">
                  <a:solidFill>
                    <a:srgbClr val="000000">
                      <a:alpha val="80000"/>
                    </a:srgbClr>
                  </a:solidFill>
                  <a:latin typeface="Playfair Display 2 Bold"/>
                </a:rPr>
                <a:t>We see the distribution of various products bought to be quite similar over the income range for different clusters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418</Words>
  <Application>Microsoft Macintosh PowerPoint</Application>
  <PresentationFormat>Custom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Canva Sans Bold</vt:lpstr>
      <vt:lpstr>Canva Sans</vt:lpstr>
      <vt:lpstr>Playfair Display 2 Bold</vt:lpstr>
      <vt:lpstr>Calibri</vt:lpstr>
      <vt:lpstr>Playfair Display 1</vt:lpstr>
      <vt:lpstr>Playfair Display 1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Presentation</dc:title>
  <cp:lastModifiedBy>Satti, Nikhil Reddy</cp:lastModifiedBy>
  <cp:revision>2</cp:revision>
  <dcterms:created xsi:type="dcterms:W3CDTF">2006-08-16T00:00:00Z</dcterms:created>
  <dcterms:modified xsi:type="dcterms:W3CDTF">2023-12-29T16:05:18Z</dcterms:modified>
  <dc:identifier>DAF2EodFYMc</dc:identifier>
</cp:coreProperties>
</file>